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59" r:id="rId6"/>
    <p:sldId id="258" r:id="rId7"/>
    <p:sldId id="262" r:id="rId8"/>
    <p:sldId id="267" r:id="rId9"/>
    <p:sldId id="263" r:id="rId10"/>
    <p:sldId id="264" r:id="rId11"/>
    <p:sldId id="265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4" r:id="rId21"/>
    <p:sldId id="276" r:id="rId22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43C2F3C7-4512-43CB-BDBA-5715671BDB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C5A11348-45EB-4DC1-B22A-7214EADE92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3997A9D-3967-45A0-AF64-C93ED1C7E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CE876-D1A5-4B9E-910A-B1E4E8B48D23}" type="datetimeFigureOut">
              <a:rPr lang="tr-TR" smtClean="0"/>
              <a:t>21.10.2017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05EC0D1C-AAAA-48E0-A799-17EB9537D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0D3DD59-5348-46AB-BEFF-B2DED7037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C57F0-A505-4DFE-8CBD-103E769886B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28171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B6558B5B-E90F-4224-826A-611000E0A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36851A2F-4CD3-47CF-9D3D-812519310B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EB86712A-7011-45EB-A03C-1EDEA902F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CE876-D1A5-4B9E-910A-B1E4E8B48D23}" type="datetimeFigureOut">
              <a:rPr lang="tr-TR" smtClean="0"/>
              <a:t>21.10.2017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0F2EAACD-DBBB-4D14-AE1A-A93067A65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D874483A-4830-46B5-A67A-CA60F6734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C57F0-A505-4DFE-8CBD-103E769886B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23678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A395E93A-68F8-4C25-B285-4FFA108705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E622199B-09A0-4A41-A75E-A8D94A31BE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7FF655C-361B-49F4-B80C-5E55368E3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CE876-D1A5-4B9E-910A-B1E4E8B48D23}" type="datetimeFigureOut">
              <a:rPr lang="tr-TR" smtClean="0"/>
              <a:t>21.10.2017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5B3125C-FCFB-4089-B4EE-713099967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5A87E8C-3284-491E-AC33-1E3071C7B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C57F0-A505-4DFE-8CBD-103E769886B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93279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910CCF97-B5FC-4178-9DAF-BE2D1438C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2BCC843-3744-4DC7-9828-BE726D1EB0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FEDF35D-1134-4467-9A70-52D4CE9C1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CE876-D1A5-4B9E-910A-B1E4E8B48D23}" type="datetimeFigureOut">
              <a:rPr lang="tr-TR" smtClean="0"/>
              <a:t>21.10.2017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0768A40-137D-4C16-926A-27FEB1D09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BEB6E69-3B5B-4C29-8B8E-36A7EE5DA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C57F0-A505-4DFE-8CBD-103E769886B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69287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C3ECC47B-0AE0-4C14-B17C-664C8277F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E5833A05-3F29-4157-9045-DB3E2BE59F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83561CF-F3C4-4E60-9D78-A6E8C7E05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CE876-D1A5-4B9E-910A-B1E4E8B48D23}" type="datetimeFigureOut">
              <a:rPr lang="tr-TR" smtClean="0"/>
              <a:t>21.10.2017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046947EB-DAAB-4A1A-8722-7F58AFEBE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C479B1C-2FCA-4335-BC37-671EF7CAC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C57F0-A505-4DFE-8CBD-103E769886B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52692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262AF59D-B663-4324-AAF2-0E23F2CEF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8E11BDD-FD32-4E63-82BE-D41BC1F12D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9D0571DF-8E68-4FA0-849E-7F1A5A5DD9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CA72C77A-B0DF-47A2-826F-7FC436746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CE876-D1A5-4B9E-910A-B1E4E8B48D23}" type="datetimeFigureOut">
              <a:rPr lang="tr-TR" smtClean="0"/>
              <a:t>21.10.2017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BA451389-9DD2-4DA9-A229-5D3279A10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176EAE97-77DF-403A-994F-14D2209FE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C57F0-A505-4DFE-8CBD-103E769886B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09265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34D1E8CE-1304-4A74-9006-99871D1C6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2E1A8A8F-448F-4DCC-942B-F8F996FDE8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F1AC8F5A-4BC7-48CA-8841-23BAAA75DF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7DBFCF96-3449-488D-BE17-CFC8710C6F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201BDF15-3972-4E96-BB78-F144E68218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92AAAF41-FB5A-47A3-937F-3D1E96589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CE876-D1A5-4B9E-910A-B1E4E8B48D23}" type="datetimeFigureOut">
              <a:rPr lang="tr-TR" smtClean="0"/>
              <a:t>21.10.2017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79B8ED6D-16A2-4E14-92FC-814D7F2EF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2D2FBF5E-4346-455C-8FB0-9F12A7D8B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C57F0-A505-4DFE-8CBD-103E769886B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2618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A56AA8B2-BCEE-4A56-92A2-E65ED9A6F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9A7EF19A-C462-4A34-A06C-E8DB07B3F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CE876-D1A5-4B9E-910A-B1E4E8B48D23}" type="datetimeFigureOut">
              <a:rPr lang="tr-TR" smtClean="0"/>
              <a:t>21.10.2017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AA1F1971-D1DB-4814-9553-11F758E25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0E7784C0-4F83-481F-9832-974A77BB3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C57F0-A505-4DFE-8CBD-103E769886B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36876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1CABBCD2-A959-4521-ACAC-BFD8D1E8F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CE876-D1A5-4B9E-910A-B1E4E8B48D23}" type="datetimeFigureOut">
              <a:rPr lang="tr-TR" smtClean="0"/>
              <a:t>21.10.2017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6B9BAE19-DC81-4F9E-B621-312947696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45DC39E5-B330-4111-87AC-BC4104BBA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C57F0-A505-4DFE-8CBD-103E769886B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81735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AFF42C8C-1381-41C7-8898-660BCE82C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69D0A16-BCB6-47D6-86B2-26CF208C6B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390F9326-D71F-4D2B-9630-A2F68C0312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80A942F6-EF15-482C-887F-2B0380759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CE876-D1A5-4B9E-910A-B1E4E8B48D23}" type="datetimeFigureOut">
              <a:rPr lang="tr-TR" smtClean="0"/>
              <a:t>21.10.2017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ACEE3F11-7210-482A-B659-132FCCE2C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DDCC3D63-9F80-4129-8800-9E0427AFE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C57F0-A505-4DFE-8CBD-103E769886B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77340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94180DAA-19A8-4F49-B51E-E485167C4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49B9632F-0F89-457E-B6D4-7039C6ACC5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237957B4-1C67-4AF2-A340-A8F8016313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A82025BE-8498-4025-89EF-EDCFF870C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CE876-D1A5-4B9E-910A-B1E4E8B48D23}" type="datetimeFigureOut">
              <a:rPr lang="tr-TR" smtClean="0"/>
              <a:t>21.10.2017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7B12C80E-F83C-410B-B33F-082055F99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DF842703-CBFF-4954-A907-A0D1FF27D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C57F0-A505-4DFE-8CBD-103E769886B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62104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577FFF16-B4D6-4D3C-9D93-AB0F36254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67389FE1-2367-402E-A172-A65F68724D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57AA4AF-E67F-4738-B22E-D54CAC054E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ACE876-D1A5-4B9E-910A-B1E4E8B48D23}" type="datetimeFigureOut">
              <a:rPr lang="tr-TR" smtClean="0"/>
              <a:t>21.10.2017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BA6360B-55AC-49F0-B6F1-27905A6D9C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56AE7E7-F271-450D-B332-1D2DB09698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EC57F0-A505-4DFE-8CBD-103E769886B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49239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8C973DF8-DAF0-4FE2-AF04-8986EBA7BE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err="1"/>
              <a:t>Exercises</a:t>
            </a:r>
            <a:endParaRPr lang="tr-TR" dirty="0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45F4156B-CFE4-4507-A4FC-0644F7321D4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99353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52F8F781-8579-4F79-A0E7-CF8B77DD35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187" y="403984"/>
            <a:ext cx="9752878" cy="2299459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A32C98AA-EB7E-4988-B1B3-B3936FCE00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2306" y="2228022"/>
            <a:ext cx="9090249" cy="3881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5686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B9C64C36-5C8B-42FF-B56E-7C6E6A6D29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660" y="654533"/>
            <a:ext cx="6540567" cy="3586163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3F4C9707-3F5D-445F-808F-D816B54F53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9227" y="-17374"/>
            <a:ext cx="5432773" cy="6966217"/>
          </a:xfrm>
          <a:prstGeom prst="rect">
            <a:avLst/>
          </a:prstGeom>
        </p:spPr>
      </p:pic>
      <p:sp>
        <p:nvSpPr>
          <p:cNvPr id="4" name="Dikdörtgen 3">
            <a:extLst>
              <a:ext uri="{FF2B5EF4-FFF2-40B4-BE49-F238E27FC236}">
                <a16:creationId xmlns:a16="http://schemas.microsoft.com/office/drawing/2014/main" id="{5F42CC4A-1827-4C57-A093-A36701051CDB}"/>
              </a:ext>
            </a:extLst>
          </p:cNvPr>
          <p:cNvSpPr/>
          <p:nvPr/>
        </p:nvSpPr>
        <p:spPr>
          <a:xfrm>
            <a:off x="1794486" y="285201"/>
            <a:ext cx="38587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NewRoman"/>
              </a:rPr>
              <a:t>E5: Deriving and using material indices</a:t>
            </a:r>
          </a:p>
        </p:txBody>
      </p:sp>
    </p:spTree>
    <p:extLst>
      <p:ext uri="{BB962C8B-B14F-4D97-AF65-F5344CB8AC3E}">
        <p14:creationId xmlns:p14="http://schemas.microsoft.com/office/powerpoint/2010/main" val="26664597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3B88F562-C039-4AF1-8941-BCB60BB10C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6766" y="231444"/>
            <a:ext cx="5628034" cy="6626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1741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D30BB128-5B52-4D3D-9204-8C18CC4C0F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651" y="398641"/>
            <a:ext cx="10228401" cy="6459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7040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48E4AD5D-120E-4408-902E-CE15395875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417" y="165016"/>
            <a:ext cx="10774018" cy="6619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8538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id="{583543F8-BFA7-4A18-8F27-8309DDC1CD14}"/>
              </a:ext>
            </a:extLst>
          </p:cNvPr>
          <p:cNvSpPr/>
          <p:nvPr/>
        </p:nvSpPr>
        <p:spPr>
          <a:xfrm>
            <a:off x="975202" y="103569"/>
            <a:ext cx="38010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>
                <a:latin typeface="TimesNewRoman"/>
              </a:rPr>
              <a:t>E7: </a:t>
            </a:r>
            <a:r>
              <a:rPr lang="tr-TR" dirty="0" err="1">
                <a:latin typeface="TimesNewRoman"/>
              </a:rPr>
              <a:t>Multiple</a:t>
            </a:r>
            <a:r>
              <a:rPr lang="tr-TR" dirty="0">
                <a:latin typeface="TimesNewRoman"/>
              </a:rPr>
              <a:t> </a:t>
            </a:r>
            <a:r>
              <a:rPr lang="tr-TR" dirty="0" err="1">
                <a:latin typeface="TimesNewRoman"/>
              </a:rPr>
              <a:t>constraints</a:t>
            </a:r>
            <a:r>
              <a:rPr lang="tr-TR" dirty="0">
                <a:latin typeface="TimesNewRoman"/>
              </a:rPr>
              <a:t> </a:t>
            </a:r>
            <a:r>
              <a:rPr lang="tr-TR" dirty="0" err="1">
                <a:latin typeface="TimesNewRoman"/>
              </a:rPr>
              <a:t>and</a:t>
            </a:r>
            <a:r>
              <a:rPr lang="tr-TR" dirty="0">
                <a:latin typeface="TimesNewRoman"/>
              </a:rPr>
              <a:t> </a:t>
            </a:r>
            <a:r>
              <a:rPr lang="tr-TR" dirty="0" err="1">
                <a:latin typeface="TimesNewRoman"/>
              </a:rPr>
              <a:t>objectives</a:t>
            </a:r>
            <a:endParaRPr lang="tr-TR" dirty="0">
              <a:latin typeface="TimesNewRoman"/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CBD4B4AA-2D92-423B-A005-D2A37C41DF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357" y="410064"/>
            <a:ext cx="9912625" cy="6700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2787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7F7C6D92-5C91-4D94-8491-92D6EF7470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3357" y="218660"/>
            <a:ext cx="7412022" cy="6639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5456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5EB9F9F6-82D4-4731-BD17-064EB06BC7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487" y="583095"/>
            <a:ext cx="11068083" cy="5009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6145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F5EA9E65-9CFB-4B6C-9AD8-55A90813A2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8713" y="212420"/>
            <a:ext cx="9674087" cy="6415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320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0CFF9267-00A8-4576-BDEA-0AC09FF264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183" y="237561"/>
            <a:ext cx="9872869" cy="6369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9583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>
            <a:extLst>
              <a:ext uri="{FF2B5EF4-FFF2-40B4-BE49-F238E27FC236}">
                <a16:creationId xmlns:a16="http://schemas.microsoft.com/office/drawing/2014/main" id="{8D84F7C2-D133-4986-ACF4-B13AC9BAF339}"/>
              </a:ext>
            </a:extLst>
          </p:cNvPr>
          <p:cNvSpPr/>
          <p:nvPr/>
        </p:nvSpPr>
        <p:spPr>
          <a:xfrm>
            <a:off x="1272209" y="1060173"/>
            <a:ext cx="925001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NewRoman"/>
              </a:rPr>
              <a:t>E3: Use of materials selection charts</a:t>
            </a:r>
          </a:p>
          <a:p>
            <a:r>
              <a:rPr lang="tr-TR" sz="2400" dirty="0">
                <a:latin typeface="TimesNewRoman"/>
              </a:rPr>
              <a:t>E4: </a:t>
            </a:r>
            <a:r>
              <a:rPr lang="tr-TR" sz="2400" dirty="0" err="1">
                <a:latin typeface="TimesNewRoman"/>
              </a:rPr>
              <a:t>Translation</a:t>
            </a:r>
            <a:r>
              <a:rPr lang="tr-TR" sz="2400" dirty="0">
                <a:latin typeface="TimesNewRoman"/>
              </a:rPr>
              <a:t>: </a:t>
            </a:r>
            <a:r>
              <a:rPr lang="tr-TR" sz="2400" dirty="0" err="1">
                <a:latin typeface="TimesNewRoman"/>
              </a:rPr>
              <a:t>constraints</a:t>
            </a:r>
            <a:r>
              <a:rPr lang="tr-TR" sz="2400" dirty="0">
                <a:latin typeface="TimesNewRoman"/>
              </a:rPr>
              <a:t> </a:t>
            </a:r>
            <a:r>
              <a:rPr lang="tr-TR" sz="2400" dirty="0" err="1">
                <a:latin typeface="TimesNewRoman"/>
              </a:rPr>
              <a:t>and</a:t>
            </a:r>
            <a:r>
              <a:rPr lang="tr-TR" sz="2400" dirty="0">
                <a:latin typeface="TimesNewRoman"/>
              </a:rPr>
              <a:t> </a:t>
            </a:r>
            <a:r>
              <a:rPr lang="tr-TR" sz="2400" dirty="0" err="1">
                <a:latin typeface="TimesNewRoman"/>
              </a:rPr>
              <a:t>objectives</a:t>
            </a:r>
            <a:endParaRPr lang="tr-TR" sz="2400" dirty="0">
              <a:latin typeface="TimesNewRoman"/>
            </a:endParaRPr>
          </a:p>
          <a:p>
            <a:r>
              <a:rPr lang="en-US" sz="2400" dirty="0">
                <a:latin typeface="TimesNewRoman"/>
              </a:rPr>
              <a:t>E5: Deriving and using material indices</a:t>
            </a:r>
            <a:endParaRPr lang="tr-TR" sz="2400" dirty="0">
              <a:latin typeface="TimesNewRoman"/>
            </a:endParaRPr>
          </a:p>
          <a:p>
            <a:endParaRPr lang="en-US" sz="2400" dirty="0">
              <a:latin typeface="TimesNewRoman"/>
            </a:endParaRPr>
          </a:p>
          <a:p>
            <a:r>
              <a:rPr lang="tr-TR" sz="2400" dirty="0">
                <a:latin typeface="TimesNewRoman"/>
              </a:rPr>
              <a:t>E7: </a:t>
            </a:r>
            <a:r>
              <a:rPr lang="tr-TR" sz="2400" dirty="0" err="1">
                <a:latin typeface="TimesNewRoman"/>
              </a:rPr>
              <a:t>Multiple</a:t>
            </a:r>
            <a:r>
              <a:rPr lang="tr-TR" sz="2400" dirty="0">
                <a:latin typeface="TimesNewRoman"/>
              </a:rPr>
              <a:t> </a:t>
            </a:r>
            <a:r>
              <a:rPr lang="tr-TR" sz="2400" dirty="0" err="1">
                <a:latin typeface="TimesNewRoman"/>
              </a:rPr>
              <a:t>constraints</a:t>
            </a:r>
            <a:r>
              <a:rPr lang="tr-TR" sz="2400" dirty="0">
                <a:latin typeface="TimesNewRoman"/>
              </a:rPr>
              <a:t> </a:t>
            </a:r>
            <a:r>
              <a:rPr lang="tr-TR" sz="2400" dirty="0" err="1">
                <a:latin typeface="TimesNewRoman"/>
              </a:rPr>
              <a:t>and</a:t>
            </a:r>
            <a:r>
              <a:rPr lang="tr-TR" sz="2400" dirty="0">
                <a:latin typeface="TimesNewRoman"/>
              </a:rPr>
              <a:t> </a:t>
            </a:r>
            <a:r>
              <a:rPr lang="tr-TR" sz="2400" dirty="0" err="1">
                <a:latin typeface="TimesNewRoman"/>
              </a:rPr>
              <a:t>objectives</a:t>
            </a:r>
            <a:endParaRPr lang="tr-TR" sz="2400" dirty="0">
              <a:latin typeface="TimesNewRoman"/>
            </a:endParaRPr>
          </a:p>
        </p:txBody>
      </p:sp>
    </p:spTree>
    <p:extLst>
      <p:ext uri="{BB962C8B-B14F-4D97-AF65-F5344CB8AC3E}">
        <p14:creationId xmlns:p14="http://schemas.microsoft.com/office/powerpoint/2010/main" val="39308918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344C8EA0-0553-441B-A4FE-EBE02056C80E}"/>
              </a:ext>
            </a:extLst>
          </p:cNvPr>
          <p:cNvSpPr txBox="1"/>
          <p:nvPr/>
        </p:nvSpPr>
        <p:spPr>
          <a:xfrm>
            <a:off x="901148" y="671691"/>
            <a:ext cx="6448817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/>
              <a:t>Midterm</a:t>
            </a:r>
            <a:r>
              <a:rPr lang="tr-TR" dirty="0"/>
              <a:t> at 14 of </a:t>
            </a:r>
            <a:r>
              <a:rPr lang="tr-TR" dirty="0" err="1"/>
              <a:t>November</a:t>
            </a:r>
            <a:endParaRPr lang="tr-TR" dirty="0"/>
          </a:p>
          <a:p>
            <a:endParaRPr lang="tr-TR" dirty="0"/>
          </a:p>
          <a:p>
            <a:r>
              <a:rPr lang="tr-TR" dirty="0"/>
              <a:t>5 </a:t>
            </a:r>
            <a:r>
              <a:rPr lang="tr-TR" dirty="0" err="1"/>
              <a:t>weeks</a:t>
            </a:r>
            <a:r>
              <a:rPr lang="tr-TR" dirty="0"/>
              <a:t> </a:t>
            </a:r>
            <a:r>
              <a:rPr lang="tr-TR" dirty="0" err="1"/>
              <a:t>presentations</a:t>
            </a:r>
            <a:r>
              <a:rPr lang="tr-TR" dirty="0"/>
              <a:t> ( </a:t>
            </a:r>
            <a:r>
              <a:rPr lang="tr-TR" dirty="0" err="1"/>
              <a:t>with</a:t>
            </a:r>
            <a:r>
              <a:rPr lang="tr-TR" dirty="0"/>
              <a:t> 2 </a:t>
            </a:r>
            <a:r>
              <a:rPr lang="tr-TR" dirty="0" err="1"/>
              <a:t>or</a:t>
            </a:r>
            <a:r>
              <a:rPr lang="tr-TR" dirty="0"/>
              <a:t> 3 </a:t>
            </a:r>
            <a:r>
              <a:rPr lang="tr-TR" dirty="0" err="1"/>
              <a:t>persons</a:t>
            </a:r>
            <a:r>
              <a:rPr lang="tr-TR" dirty="0"/>
              <a:t> )</a:t>
            </a:r>
          </a:p>
          <a:p>
            <a:endParaRPr lang="tr-TR" dirty="0"/>
          </a:p>
          <a:p>
            <a:endParaRPr lang="tr-TR" dirty="0"/>
          </a:p>
          <a:p>
            <a:r>
              <a:rPr lang="tr-TR" dirty="0">
                <a:solidFill>
                  <a:srgbClr val="FF0000"/>
                </a:solidFill>
              </a:rPr>
              <a:t>PRESENTATION TITLES</a:t>
            </a:r>
          </a:p>
          <a:p>
            <a:endParaRPr lang="tr-TR" dirty="0">
              <a:solidFill>
                <a:srgbClr val="FF0000"/>
              </a:solidFill>
            </a:endParaRPr>
          </a:p>
          <a:p>
            <a:r>
              <a:rPr lang="tr-TR" cap="all" dirty="0"/>
              <a:t>MATERIALS SELECTION INTERIOR PANEL IN AUTOMOTIVES</a:t>
            </a:r>
          </a:p>
          <a:p>
            <a:endParaRPr lang="tr-TR" cap="all" dirty="0"/>
          </a:p>
          <a:p>
            <a:r>
              <a:rPr lang="en-US" cap="all" dirty="0"/>
              <a:t>Materials S</a:t>
            </a:r>
            <a:r>
              <a:rPr lang="tr-TR" cap="all" dirty="0"/>
              <a:t>ELECTION</a:t>
            </a:r>
            <a:r>
              <a:rPr lang="en-US" cap="all" dirty="0"/>
              <a:t> of a </a:t>
            </a:r>
            <a:r>
              <a:rPr lang="tr-TR" cap="all" dirty="0"/>
              <a:t>(UPPER WING ) </a:t>
            </a:r>
            <a:r>
              <a:rPr lang="en-US" cap="all" dirty="0"/>
              <a:t>Panel in Aerospace</a:t>
            </a:r>
            <a:r>
              <a:rPr lang="tr-TR" cap="all" dirty="0"/>
              <a:t>S</a:t>
            </a:r>
          </a:p>
          <a:p>
            <a:endParaRPr lang="tr-TR" cap="all" dirty="0"/>
          </a:p>
          <a:p>
            <a:r>
              <a:rPr lang="en-US" cap="all" dirty="0"/>
              <a:t>MATERIALS </a:t>
            </a:r>
            <a:r>
              <a:rPr lang="tr-TR" cap="all" dirty="0"/>
              <a:t>SELECTION </a:t>
            </a:r>
            <a:r>
              <a:rPr lang="en-US" cap="all" dirty="0"/>
              <a:t>FOR TENNIS RACKETS</a:t>
            </a:r>
          </a:p>
          <a:p>
            <a:endParaRPr lang="tr-TR" cap="all" dirty="0"/>
          </a:p>
          <a:p>
            <a:r>
              <a:rPr lang="en-US" cap="all" dirty="0"/>
              <a:t>MATERIALS SELECTION FOR LUBRICATED JOURNAL BEARINGS</a:t>
            </a:r>
            <a:endParaRPr lang="tr-TR" cap="all" dirty="0"/>
          </a:p>
          <a:p>
            <a:endParaRPr lang="tr-TR" cap="all" dirty="0"/>
          </a:p>
          <a:p>
            <a:r>
              <a:rPr lang="en-US" cap="all" dirty="0"/>
              <a:t>Material</a:t>
            </a:r>
            <a:r>
              <a:rPr lang="tr-TR" cap="all" dirty="0"/>
              <a:t>S SELECTION</a:t>
            </a:r>
            <a:r>
              <a:rPr lang="en-US" cap="all" dirty="0"/>
              <a:t> for a Cryogenic Storage Tank</a:t>
            </a:r>
            <a:endParaRPr lang="tr-TR" cap="all" dirty="0"/>
          </a:p>
          <a:p>
            <a:endParaRPr lang="tr-TR" cap="all" dirty="0"/>
          </a:p>
          <a:p>
            <a:r>
              <a:rPr lang="tr-TR" cap="all" dirty="0"/>
              <a:t>MATERIALS SELECTION </a:t>
            </a:r>
            <a:r>
              <a:rPr lang="en-US" cap="all" dirty="0"/>
              <a:t>for a Sailing-Boat Mast </a:t>
            </a:r>
            <a:r>
              <a:rPr lang="en-US" cap="all" dirty="0" err="1"/>
              <a:t>Componen</a:t>
            </a:r>
            <a:r>
              <a:rPr lang="tr-TR" cap="all" dirty="0"/>
              <a:t>t</a:t>
            </a:r>
            <a:endParaRPr lang="en-US" cap="all" dirty="0"/>
          </a:p>
          <a:p>
            <a:endParaRPr lang="en-US" cap="all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565175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5C719ED1-E2DA-4123-B328-2D9AD29E36AD}"/>
              </a:ext>
            </a:extLst>
          </p:cNvPr>
          <p:cNvSpPr txBox="1"/>
          <p:nvPr/>
        </p:nvSpPr>
        <p:spPr>
          <a:xfrm>
            <a:off x="1722783" y="583096"/>
            <a:ext cx="3885807" cy="43088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 err="1"/>
              <a:t>The</a:t>
            </a:r>
            <a:r>
              <a:rPr lang="tr-TR" sz="2000" dirty="0"/>
              <a:t> </a:t>
            </a:r>
            <a:r>
              <a:rPr lang="tr-TR" sz="2000" dirty="0" err="1"/>
              <a:t>requirements</a:t>
            </a:r>
            <a:r>
              <a:rPr lang="tr-TR" sz="2000" dirty="0"/>
              <a:t> </a:t>
            </a:r>
            <a:r>
              <a:rPr lang="tr-TR" sz="2000" dirty="0" err="1"/>
              <a:t>for</a:t>
            </a:r>
            <a:r>
              <a:rPr lang="tr-TR" sz="2000" dirty="0"/>
              <a:t> </a:t>
            </a:r>
            <a:r>
              <a:rPr lang="tr-TR" sz="2000" dirty="0" err="1"/>
              <a:t>presentations</a:t>
            </a:r>
            <a:endParaRPr lang="tr-TR" sz="2000" dirty="0"/>
          </a:p>
          <a:p>
            <a:endParaRPr lang="tr-T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err="1"/>
              <a:t>Introduction</a:t>
            </a:r>
            <a:endParaRPr lang="tr-T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Analysis of </a:t>
            </a:r>
            <a:r>
              <a:rPr lang="tr-TR" dirty="0" err="1"/>
              <a:t>functional</a:t>
            </a:r>
            <a:r>
              <a:rPr lang="tr-TR" dirty="0"/>
              <a:t> </a:t>
            </a:r>
            <a:r>
              <a:rPr lang="tr-TR" dirty="0" err="1"/>
              <a:t>requirements</a:t>
            </a:r>
            <a:endParaRPr lang="tr-T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Design </a:t>
            </a:r>
            <a:r>
              <a:rPr lang="tr-TR" dirty="0" err="1"/>
              <a:t>considerations</a:t>
            </a:r>
            <a:endParaRPr lang="tr-T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Technical </a:t>
            </a:r>
            <a:r>
              <a:rPr lang="tr-TR" dirty="0" err="1"/>
              <a:t>requirements</a:t>
            </a:r>
            <a:endParaRPr lang="tr-T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err="1"/>
              <a:t>Selection</a:t>
            </a:r>
            <a:r>
              <a:rPr lang="tr-TR" dirty="0"/>
              <a:t> of </a:t>
            </a:r>
            <a:r>
              <a:rPr lang="tr-TR" dirty="0" err="1"/>
              <a:t>alternative</a:t>
            </a:r>
            <a:r>
              <a:rPr lang="tr-TR" dirty="0"/>
              <a:t> </a:t>
            </a:r>
            <a:r>
              <a:rPr lang="tr-TR" dirty="0" err="1"/>
              <a:t>materials</a:t>
            </a:r>
            <a:endParaRPr lang="tr-T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err="1"/>
              <a:t>Comparison</a:t>
            </a:r>
            <a:r>
              <a:rPr lang="tr-TR" dirty="0"/>
              <a:t> of </a:t>
            </a:r>
            <a:r>
              <a:rPr lang="tr-TR" dirty="0" err="1"/>
              <a:t>candidate</a:t>
            </a:r>
            <a:r>
              <a:rPr lang="tr-TR" dirty="0"/>
              <a:t> </a:t>
            </a:r>
            <a:r>
              <a:rPr lang="tr-TR" dirty="0" err="1"/>
              <a:t>materials</a:t>
            </a:r>
            <a:endParaRPr lang="tr-T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err="1"/>
              <a:t>Conclusion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575030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>
            <a:extLst>
              <a:ext uri="{FF2B5EF4-FFF2-40B4-BE49-F238E27FC236}">
                <a16:creationId xmlns:a16="http://schemas.microsoft.com/office/drawing/2014/main" id="{5FA6498A-D133-4277-884E-A123BEA0E25E}"/>
              </a:ext>
            </a:extLst>
          </p:cNvPr>
          <p:cNvSpPr/>
          <p:nvPr/>
        </p:nvSpPr>
        <p:spPr>
          <a:xfrm>
            <a:off x="722763" y="355360"/>
            <a:ext cx="54312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imesNewRoman"/>
              </a:rPr>
              <a:t>E3: Use of materials selection charts</a:t>
            </a:r>
            <a:endParaRPr lang="tr-TR" sz="2800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86C1E56D-CEAA-4927-8EAD-16FEA7BD82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2347" y="1630018"/>
            <a:ext cx="6696576" cy="4969564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D9887198-567B-4AE4-83FB-6EEFB97D60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51" y="878580"/>
            <a:ext cx="8737573" cy="1175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9702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4C9C9AB5-0BE5-43BB-A9CF-AE8D8FA2DC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063" y="86184"/>
            <a:ext cx="7213894" cy="3260034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4352E634-253F-43EC-A5A4-64C9142973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5097" y="2941983"/>
            <a:ext cx="5276903" cy="3916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3074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İçerik Yer Tutucusu 5">
            <a:extLst>
              <a:ext uri="{FF2B5EF4-FFF2-40B4-BE49-F238E27FC236}">
                <a16:creationId xmlns:a16="http://schemas.microsoft.com/office/drawing/2014/main" id="{59735AE9-EA3C-4E57-8D6E-E14BF5811A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04892" y="2214527"/>
            <a:ext cx="5726534" cy="4438064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8B0DCF60-C5FB-49A9-BE72-1B30EA9372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414" y="202496"/>
            <a:ext cx="7057546" cy="2235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2306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D24FC612-5E43-4A87-AC29-B4CC444BFA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7209182" cy="2513728"/>
          </a:xfrm>
          <a:prstGeom prst="rect">
            <a:avLst/>
          </a:prstGeom>
        </p:spPr>
      </p:pic>
      <p:pic>
        <p:nvPicPr>
          <p:cNvPr id="5" name="İçerik Yer Tutucusu 5">
            <a:extLst>
              <a:ext uri="{FF2B5EF4-FFF2-40B4-BE49-F238E27FC236}">
                <a16:creationId xmlns:a16="http://schemas.microsoft.com/office/drawing/2014/main" id="{5C2FE8C1-0C6E-4777-97F3-699976E3F8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105666" y="2372139"/>
            <a:ext cx="5890804" cy="4565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2391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31428743-84F9-4004-A1B1-25D478B238F8}"/>
              </a:ext>
            </a:extLst>
          </p:cNvPr>
          <p:cNvSpPr/>
          <p:nvPr/>
        </p:nvSpPr>
        <p:spPr>
          <a:xfrm>
            <a:off x="1152361" y="487882"/>
            <a:ext cx="54084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dirty="0">
                <a:latin typeface="TimesNewRoman"/>
              </a:rPr>
              <a:t>E4: </a:t>
            </a:r>
            <a:r>
              <a:rPr lang="tr-TR" sz="2400" dirty="0" err="1">
                <a:latin typeface="TimesNewRoman"/>
              </a:rPr>
              <a:t>Translation</a:t>
            </a:r>
            <a:r>
              <a:rPr lang="tr-TR" sz="2400" dirty="0">
                <a:latin typeface="TimesNewRoman"/>
              </a:rPr>
              <a:t>: </a:t>
            </a:r>
            <a:r>
              <a:rPr lang="tr-TR" sz="2400" dirty="0" err="1">
                <a:latin typeface="TimesNewRoman"/>
              </a:rPr>
              <a:t>constraints</a:t>
            </a:r>
            <a:r>
              <a:rPr lang="tr-TR" sz="2400" dirty="0">
                <a:latin typeface="TimesNewRoman"/>
              </a:rPr>
              <a:t> </a:t>
            </a:r>
            <a:r>
              <a:rPr lang="tr-TR" sz="2400" dirty="0" err="1">
                <a:latin typeface="TimesNewRoman"/>
              </a:rPr>
              <a:t>and</a:t>
            </a:r>
            <a:r>
              <a:rPr lang="tr-TR" sz="2400" dirty="0">
                <a:latin typeface="TimesNewRoman"/>
              </a:rPr>
              <a:t> </a:t>
            </a:r>
            <a:r>
              <a:rPr lang="tr-TR" sz="2400" dirty="0" err="1">
                <a:latin typeface="TimesNewRoman"/>
              </a:rPr>
              <a:t>objectives</a:t>
            </a:r>
            <a:endParaRPr lang="tr-TR" sz="2400" dirty="0">
              <a:latin typeface="TimesNewRoman"/>
            </a:endParaRP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1612BA0A-215F-4929-BE1F-0B886667FE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291" y="1945584"/>
            <a:ext cx="10948842" cy="2704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6916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C5287FA2-F5BC-40E8-BE71-E80B85BE77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930" y="272358"/>
            <a:ext cx="9992140" cy="6411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9203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E9FAD279-6F78-4554-BD8A-7EA2477372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1565" y="99048"/>
            <a:ext cx="7213438" cy="659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861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6119</TotalTime>
  <Words>140</Words>
  <Application>Microsoft Office PowerPoint</Application>
  <PresentationFormat>Geniş ekran</PresentationFormat>
  <Paragraphs>43</Paragraphs>
  <Slides>21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TimesNewRoman</vt:lpstr>
      <vt:lpstr>Office Teması</vt:lpstr>
      <vt:lpstr>Exercises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Exercises</dc:title>
  <dc:creator>hp</dc:creator>
  <cp:lastModifiedBy>hp</cp:lastModifiedBy>
  <cp:revision>28</cp:revision>
  <dcterms:created xsi:type="dcterms:W3CDTF">2017-10-17T15:10:46Z</dcterms:created>
  <dcterms:modified xsi:type="dcterms:W3CDTF">2017-10-25T16:13:02Z</dcterms:modified>
</cp:coreProperties>
</file>