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2BE6DCCD-4AF6-4FEB-AF49-AE1E71BA542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25E143-532D-490E-9927-BB8C2C713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A894EC2-D7EB-4468-A544-1A53FB879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2BF1D7-3F7D-4B18-9ADB-FC256BFC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B3ECE8-B60D-448E-8272-E5DA49A1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21A5A-5427-4FA9-A3F6-2D3618CD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1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3DC93E-0C23-4DA4-AA40-4B9AA4C4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D55E127-8CC9-4179-8D6B-841A0EFC6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D5E621-8EA1-41C8-BAA9-44851F2A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011381-4DC8-4362-B08B-451C8E87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684462-63E3-4DED-8403-04846830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9DF0DD8-6782-40E9-9757-15FB7CB80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2D8B07B-6046-4242-81B2-CBEB4F66C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218BB7-26FD-48DC-80E1-236801A9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67CDA6-F257-4F00-BC25-84DEE607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4DBED8-6AFE-48ED-BE3C-40573264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3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4A737A-EA5E-4775-A635-2A34AD63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9491B4-6F4B-4420-89B9-4BCD7B7A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33B134-8864-48FF-AB23-9EB4B652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D6897-980D-4B86-8AAF-0D0AEBB5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07FED1-3FB8-4DC9-9CAD-401A762F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73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69D650-794C-420E-92AA-28016AD5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ACC92A-B452-4844-8A08-88A93B7E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1A1589-412A-45C1-A87F-B9916D31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3E8D4E-93A2-4FA7-A22C-E2A4C5A9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6174FF-4942-417B-AC5F-B90157C4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24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FAC97D-5CAC-4437-B549-10FEBD0E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8F221B-51F7-4612-A76A-A65FF48D6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A15B8C-4502-4670-9724-90A303C41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41F764-B255-4811-ACC5-5057F37A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C7C37C-C3B3-4FB0-B47D-1F420ECC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93A6DE-48D7-4051-8C40-D622A7E9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3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0434EE-7D4F-4AEE-A245-444D239F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F05DBF-1896-41B1-8758-214F7B89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A72033-23A6-4BDE-9335-BB21D492F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4478EA-A36E-4499-9456-B30F172A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0A88D4-0D79-4AA6-A9DA-EB0C10704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88837E-1B43-4C79-A275-AC188A80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62D6B76-E7F6-440A-8A66-AC54A6D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55CCCB3-8950-42DB-BC74-C3864A38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8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264722-604F-4356-B51D-AC9CD59F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56682B7-E342-408B-96E1-105A4333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1686E-53A4-4774-BA0D-9197DF76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F75736A-0089-48CD-8A11-9F73FDF8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79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627B721-D61D-40A7-ACB9-8810A388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ECD7EC0-205C-407A-85E6-C747C7AC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A607D9-868C-4A61-9C2E-D5EB97F4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76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37BBFC-A7F2-4474-83A7-A8AAF090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93FCA5-E6A5-4330-B3D8-1CAF25D1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8713CF-679F-4A57-BA7C-164CD73F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420CE2-8DBE-4A0A-BB0B-1E644E83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50D458-62E2-4594-9BD6-B732A5B9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C33B0C-D00A-400C-89DC-7E3A3BBA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1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1ACA86-2A98-4255-A577-AA7D15FA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4B1EBF4-C13B-4617-8AC3-09C5209CA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E7C419-BCD3-4684-870F-D0DAD563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64DD6D-38BD-4662-98B8-906F2F10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332715-87E4-4ED0-9C8D-166CCCE1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82965C-03A6-42F2-AA59-B092444E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2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A5B7C1C-ABB4-4B19-AB1F-673A48F2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DAE9C1-F17F-4B1A-B601-9A015275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A85F5F-424A-4D0B-8131-8681AFF7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147E-C66E-4AC3-8EA6-88C836AF6ADD}" type="datetimeFigureOut">
              <a:rPr lang="tr-TR" smtClean="0"/>
              <a:t>15.10.2017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001ED3-BDA5-4D70-BADC-EDE5D86C7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683C3-31EF-4954-8C22-2DAE88F6F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3119-C2D3-4E92-BD04-2F99325682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1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465F0DC-19DB-435E-81E0-CFBC9AC97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MSE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241816-D2E9-43EA-AB75-7B58B6E29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1178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1A096E-B7D3-436E-8969-A598D924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E9AE3F-1EC2-479C-A2AE-F94370F6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9052EB-DFAD-49D3-AEF7-5B4FFC404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8" y="117994"/>
            <a:ext cx="8991023" cy="65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C712B7-19F3-4BBC-8A8A-CF1924D2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AAEACA-EF67-4105-BEBB-0A7F323E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6989E7-A5B8-4F3C-905D-EDB8206F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4" y="60110"/>
            <a:ext cx="8871003" cy="66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A227D3-F79D-481E-BDE4-31210177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DA999-5B32-496A-88AD-8544EDDFD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FC502D-A6DF-42D4-92F0-433229EF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51372"/>
            <a:ext cx="8857330" cy="67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1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802DA9-2519-407F-B518-75BCBB82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C1DD51-045D-4735-A310-018B6205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637A0A-B625-45F3-90DA-F33365DE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-131837"/>
            <a:ext cx="8894443" cy="68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E768B5-5221-41C7-A5CC-DE25EB0C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7EB2AA-055C-43BD-822A-F1220DF6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3C9926-E29F-443A-86C9-25E50B8F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28652"/>
            <a:ext cx="8934611" cy="65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4E2C41-DA2D-4F66-ADE0-D1F30E14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85685E-AA1E-40BF-B3A3-74467831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43140D-B896-421F-91A5-698986F9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8" y="262499"/>
            <a:ext cx="8536710" cy="64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068DA1-59DA-4839-8026-9C870EF5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D2169F-C24A-4595-9C92-21520E6D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8781EE-AAC9-46AF-A1B4-A8753A6D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4" y="35069"/>
            <a:ext cx="8856091" cy="67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477305-41C4-4BD8-B564-54AC4123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524381-6943-4036-AA8D-69DC74C8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CF5476-A6B0-4877-80D3-91AAB581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247383"/>
            <a:ext cx="8417667" cy="60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05F4CC-AE48-4880-BF10-AE49F8B9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A00EFE-5E4F-4FB5-ABD9-EDF49818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BF111C-1D95-487F-BB9A-509EC62C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45453"/>
            <a:ext cx="8919838" cy="66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A8B61C-DCAF-476E-8F56-20BB07B7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205528-2482-4E2D-A822-1B1F4FF3C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0651D4-5693-4618-9D21-42199FA6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31" y="132522"/>
            <a:ext cx="9203284" cy="67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D29BC3-220E-4137-81A4-BD793997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A20440-D9D8-4829-A887-8DE60FEE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D0A57C-704B-442C-BC71-13D2B6A3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36" y="246715"/>
            <a:ext cx="9074426" cy="67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7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6E815B-4B04-421A-BF2F-8E3832B7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A96878-4707-45F5-8151-415B9865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454E58-04F0-4B45-B817-20F336FD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221692"/>
            <a:ext cx="8856773" cy="66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44002D-CFE4-482A-BF81-04529E98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A87930-0DAC-4972-9D11-421D392C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3C023E3-4EA4-494B-8196-A0D4E7EC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7" y="114028"/>
            <a:ext cx="8748255" cy="67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F0A922-AE14-4A9D-88D9-70144835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128057-B9C3-496B-A7CB-036B01DF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31F1E7-F695-4D5F-9D6D-C6705E9B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1" y="133925"/>
            <a:ext cx="8816009" cy="67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AC249C-A336-4671-948C-019FBCAE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3324B3-A9B3-4E2B-8A4F-4AD01B9E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24F324-63E5-4FD7-9596-DD901345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55794"/>
            <a:ext cx="9075212" cy="66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6C5103-6842-42E2-8434-29CA107A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6E509B-E32B-4A46-B797-7A51F7E2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8EAADC-810C-426B-A200-F99B1592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253166"/>
            <a:ext cx="9415750" cy="6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264D3A-E1F4-46C4-90E8-0DB00EE9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A01FC3-D508-4862-8C71-92F17D72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089368-A734-45C9-8C5E-A4BE08A9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88786"/>
            <a:ext cx="9480653" cy="70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8581D2-D1BB-4BEA-9D06-A8AFCCB4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1672E9-C17A-4669-963F-BC292899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63134E-FB17-48C5-80A2-771B0CBC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3" y="-9854"/>
            <a:ext cx="9062980" cy="70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F4B0AE-09F3-41B5-890C-DAFA929B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47517-1C22-4602-AED4-D7A17270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82F8B4-E303-409B-AA53-1185945E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6" y="71406"/>
            <a:ext cx="9053730" cy="67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B21257-B6BC-468E-A589-A1ABF866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7876F1-C945-4E0E-98A0-B4CE2795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0873C9-3D42-4468-B4D1-E40F166D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-269693"/>
            <a:ext cx="9289773" cy="74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6FCB40-24EE-4F58-8907-B8933243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1045FD-2940-49CB-AF67-B67078495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251826-885E-4FC5-848E-F3ADFEAC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9" y="184073"/>
            <a:ext cx="8796517" cy="67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29055A-23F9-4223-86BE-1BA2530A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B561E9-1DF3-4CD9-95D0-3A7959B4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D0881E-E695-413C-B527-ED4B20A9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365125"/>
            <a:ext cx="8358187" cy="62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2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A5246A-8C61-4C5A-AD3A-E37EE230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B653B5-6F4B-4B27-9B4D-79A605AD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3ED3D5-C90B-4CF3-A3B4-D151AB87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116915"/>
            <a:ext cx="8936543" cy="68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29E189-CF7F-445C-8F2F-A39C9085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26E731-309E-4841-9F86-BDC57F3E1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22F86DC-8A2E-4175-8129-DB1A5810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7" y="379704"/>
            <a:ext cx="8486874" cy="62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5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33AE2E-8004-467C-8207-4ADB69E9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98C590-FDC4-48EF-BBFE-D367AA2C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6DE6FA-E6AC-456B-8359-56B8551D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41" y="251791"/>
            <a:ext cx="8657917" cy="66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068EC6-4396-4215-A676-BFC75B0A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1A75F1-FF04-48D5-821A-C01FB7BF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830EDD-86CC-4241-B0A2-FEB13F5C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-305050"/>
            <a:ext cx="9125279" cy="74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12237E-0E8C-408F-9252-8484EC1F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84EDA0-E03E-401F-AF78-50760501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ACD4CD-B7C5-4884-A270-84881087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-50721"/>
            <a:ext cx="8831030" cy="67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5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72972E-5945-4174-8CD3-D6750830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FEF2EB-0249-40F6-B4EE-FB3F83470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ECB2F4-48F6-4291-B174-79352994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182129"/>
            <a:ext cx="8837860" cy="66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80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536406-0BF9-4677-9E0C-260583E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E12545-31FE-4BF2-B4E0-A45DE297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A8FF75-932B-4213-9530-C1533029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7" y="-82586"/>
            <a:ext cx="9193630" cy="69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3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0533C2-B0E9-4897-BE91-BDD18355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25C769-7294-417D-A154-7EC6FFF9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CFEDAC-0B23-4FBF-BF96-21135544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365125"/>
            <a:ext cx="8906829" cy="66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21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9A178C-14B5-47F6-A646-818A2472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04D2A-38A3-41AA-87D3-D317A1866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F98FA6-AD9E-4AC3-B51B-C85D8EF8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1" y="143960"/>
            <a:ext cx="9022895" cy="70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03E848-CC5E-4CF2-BF06-8CD212B9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40AF1E-E68E-4B89-9E7F-161434DB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F604DD-8B83-46D9-A8E3-25798FB2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-75628"/>
            <a:ext cx="925508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234914-A287-4C4D-8560-5BA831D2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D6B867-F46E-4C0D-9C46-AF0E59ED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666EEA-BBE5-4667-94A3-DC3DC2F6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66" y="282022"/>
            <a:ext cx="8230721" cy="62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3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2696CB-AA12-4EE5-BC42-19AA81D2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57D4F7-5A7F-4EF6-A7C6-B3CCAD55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AE599B-0EF5-40E7-934C-BD43EDBA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8" y="-82536"/>
            <a:ext cx="9171760" cy="71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355C3B-3ECC-40A1-9ED7-7416C1D2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98DFE7-5757-4F98-845F-A3724306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B20A76-1703-4C1C-909A-BB66C0E0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29" y="-104986"/>
            <a:ext cx="9243173" cy="69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EF193F-969B-4E22-AA57-12F8970F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A7AD5E-C4D8-4A3F-BDB7-E6134C3E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38C9B2-BC75-449D-81E4-724FBE3F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80545"/>
            <a:ext cx="8598475" cy="66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01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48B52B-2097-473D-ACBF-670D0A45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D9053B-522B-42BA-8F64-934F46E40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AC1DCA-B0E4-41F4-87DB-34CA53D9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19339"/>
            <a:ext cx="9037983" cy="69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4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D9D2A9-1CAF-46AC-B762-8572524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CCFB5-AB02-42AB-A965-E9011187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1C74F8-62AE-41F6-9D70-D989D9C9E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3" y="-43202"/>
            <a:ext cx="8900658" cy="7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3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D04C44-EA26-4868-9598-211CCA1F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9B6EF0-D183-4903-93C5-12A28C3B9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2E267F-FC96-4575-8552-4E23500F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5" y="-31726"/>
            <a:ext cx="9181174" cy="68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9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D2154A-944E-4241-82F6-B432260B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0A2F93-CA7E-4EE9-8329-9733990F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7C94E5-6751-4CD3-BE85-F75BE4F4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32140"/>
            <a:ext cx="9155609" cy="69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10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FD901F-5336-42E0-ACD6-4FB4E938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22B1A4-4F0B-4225-80EF-85414936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72A11F-FB06-4050-A26F-7A606CB2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13213"/>
            <a:ext cx="8958927" cy="68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8DB992-4D31-40EB-BBF9-2BAB366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93E792-49BD-4134-978C-7C15F1C7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845474-D8E6-4031-A7C7-28BCAC5D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9" y="0"/>
            <a:ext cx="8772136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5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3A4FCA-15D4-4505-BBC8-85E3FFC0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F26ACF-CD8B-4D0D-8F99-5CDA3554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232E16-BA0B-4B39-9517-040136AB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53" y="238540"/>
            <a:ext cx="8944415" cy="66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3BACC5-B299-4C7F-8612-8C1C0724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D1174E-7CF8-4643-9CC6-454709D0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0733AEC-A8C8-4669-B2BE-D5AFFD82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304499"/>
            <a:ext cx="8746435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7BA04A-6FD6-4906-91D3-2ECB58FB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C2EE2F-0749-4462-AD9F-DDFC34C0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99D963B-C3A6-4985-8FF4-F098BC29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5" y="-88400"/>
            <a:ext cx="9081439" cy="6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2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9400A1-4304-47E3-8E15-91E232CC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28E8D0-38BF-482A-B042-8A08AE94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09E1D8-EE15-4D07-945F-BF985C48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120758"/>
            <a:ext cx="8777059" cy="69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0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8D5DD8-2C88-4695-9FE9-B0FF702B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37F11E-18E7-4AFA-BCE6-93289A4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53A1FA-1440-4465-9328-F152282A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1892"/>
            <a:ext cx="9088020" cy="6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7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776CB2-09C8-4507-BA3F-29D34AC5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68C87-BC78-4F0D-B23A-1C05333C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778340-53A6-4C2E-B109-DBF59822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28844"/>
            <a:ext cx="9145131" cy="6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3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C04578-7C5C-45E8-AC30-0747894E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F7F684-66DD-490A-84EA-FB33AE8D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9FD22F-BB3E-4D72-903C-AF7A6B0A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87740"/>
            <a:ext cx="8987493" cy="70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4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55AAA3-21D3-4F19-B787-1D8D8227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E5857A-938C-4B5E-900A-64CE088B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0E7964-A5B8-4A36-8E9F-2C1C0952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68" y="198783"/>
            <a:ext cx="8824936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8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5B2DEF-DC5D-4D4B-9B2C-6B2589B9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477DC3-6A1D-4370-832E-C36CC2B5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FF420A4-B33C-4B58-864D-38E4FE12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-13616"/>
            <a:ext cx="9034334" cy="68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4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7D0FB3-0190-46F2-8333-01170B2B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43BBAF-A57D-47BA-9B3E-5E6DD5F7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6D853E-6217-49FB-831B-4EC61552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0" y="-8054"/>
            <a:ext cx="9236765" cy="69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3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6AA539-96F8-40C5-9FE7-6E047ACF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4C2CF6-3B13-4D41-BDCE-F69CB36C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03A10A8-46E2-48B5-AA21-69DF5D04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67" y="198783"/>
            <a:ext cx="8600889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35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4E30F7-702A-4172-B4A8-E53BC750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26BCD5-7308-4A54-BC41-81269466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8D60B5-F845-4692-8826-000CE81B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65" y="119269"/>
            <a:ext cx="8694931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6EB159-C1B9-409D-BF1B-4359B807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A2E6E0-B782-4184-96F1-B3D31748E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961972-55C1-47E1-96FA-E44CDBBA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39" y="172278"/>
            <a:ext cx="8680297" cy="65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5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C1445A-9B96-4D1F-B9CC-00B39826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71B2DA-1E55-42A2-9473-247563E7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F31209-5BC4-4720-A840-F2C5CEB5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5" y="350802"/>
            <a:ext cx="8388627" cy="6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73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514C363-692B-4DE4-857C-FAC83A6E766F}"/>
              </a:ext>
            </a:extLst>
          </p:cNvPr>
          <p:cNvSpPr/>
          <p:nvPr/>
        </p:nvSpPr>
        <p:spPr>
          <a:xfrm>
            <a:off x="1033669" y="766659"/>
            <a:ext cx="6096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i="0" u="none" strike="noStrike" baseline="0" dirty="0" err="1">
                <a:solidFill>
                  <a:srgbClr val="FF0000"/>
                </a:solidFill>
                <a:latin typeface="Arial-BoldMT"/>
              </a:rPr>
              <a:t>Example</a:t>
            </a:r>
            <a:r>
              <a:rPr lang="tr-TR" sz="2800" b="1" i="0" u="none" strike="noStrike" baseline="0" dirty="0">
                <a:solidFill>
                  <a:srgbClr val="FF0000"/>
                </a:solidFill>
                <a:latin typeface="Arial-BoldMT"/>
              </a:rPr>
              <a:t> Problem: </a:t>
            </a:r>
            <a:r>
              <a:rPr lang="tr-TR" sz="2800" b="1" i="0" u="none" strike="noStrike" baseline="0" dirty="0" err="1">
                <a:solidFill>
                  <a:srgbClr val="FF0000"/>
                </a:solidFill>
                <a:latin typeface="Arial-BoldMT"/>
              </a:rPr>
              <a:t>Table</a:t>
            </a:r>
            <a:r>
              <a:rPr lang="tr-TR" sz="2800" b="1" i="0" u="none" strike="noStrike" baseline="0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800" b="1" i="0" u="none" strike="noStrike" baseline="0" dirty="0" err="1">
                <a:solidFill>
                  <a:srgbClr val="FF0000"/>
                </a:solidFill>
                <a:latin typeface="Arial-BoldMT"/>
              </a:rPr>
              <a:t>Legs</a:t>
            </a:r>
            <a:endParaRPr lang="tr-TR" sz="28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endParaRPr lang="tr-TR" sz="2800" b="1" dirty="0">
              <a:solidFill>
                <a:srgbClr val="000000"/>
              </a:solidFill>
              <a:latin typeface="Arial-BoldMT"/>
            </a:endParaRPr>
          </a:p>
          <a:p>
            <a:endParaRPr lang="tr-TR" sz="28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-BoldMT"/>
              </a:rPr>
              <a:t>Want to redesign table with thin unbraced cylindrical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Legs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1100" dirty="0">
              <a:solidFill>
                <a:srgbClr val="000000"/>
              </a:solidFill>
              <a:latin typeface="Wingding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-BoldMT"/>
              </a:rPr>
              <a:t>Want to minimize cross-section and mass without</a:t>
            </a: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    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buckling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-BoldMT"/>
              </a:rPr>
              <a:t>Toughness and cost are factors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0EC543D-486C-4C90-B05E-C81C79F7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2" y="2484161"/>
            <a:ext cx="36480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91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F58CA54-5ED7-45B7-89D3-8F5E519DD3CA}"/>
              </a:ext>
            </a:extLst>
          </p:cNvPr>
          <p:cNvSpPr/>
          <p:nvPr/>
        </p:nvSpPr>
        <p:spPr>
          <a:xfrm>
            <a:off x="569843" y="1697935"/>
            <a:ext cx="685137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0" i="0" u="none" strike="noStrike" baseline="0" dirty="0">
                <a:solidFill>
                  <a:srgbClr val="FFFFFF"/>
                </a:solidFill>
                <a:latin typeface="Wingdings-Regular"/>
              </a:rPr>
              <a:t>􀂉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Function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Support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compressive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loads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1200" b="0" i="0" u="none" strike="noStrike" baseline="0" dirty="0">
                <a:solidFill>
                  <a:srgbClr val="FFFFFF"/>
                </a:solidFill>
                <a:latin typeface="Wingdings-Regular"/>
              </a:rPr>
              <a:t>􀂉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Objective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Minimize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mass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Maximize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slenderness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1200" b="0" i="0" u="none" strike="noStrike" baseline="0" dirty="0">
                <a:solidFill>
                  <a:srgbClr val="FFFFFF"/>
                </a:solidFill>
                <a:latin typeface="Wingdings-Regular"/>
              </a:rPr>
              <a:t>􀂉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Constraints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Length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specified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Must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not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buckle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Must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not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fracture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1200" b="0" i="0" u="none" strike="noStrike" baseline="0" dirty="0">
                <a:solidFill>
                  <a:srgbClr val="FFFFFF"/>
                </a:solidFill>
                <a:latin typeface="Wingdings-Regular"/>
              </a:rPr>
              <a:t>􀂉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Free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variables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Cross-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section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area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Material</a:t>
            </a:r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1B61CE-F8B1-44FD-9A34-853382E5D18B}"/>
              </a:ext>
            </a:extLst>
          </p:cNvPr>
          <p:cNvSpPr/>
          <p:nvPr/>
        </p:nvSpPr>
        <p:spPr>
          <a:xfrm>
            <a:off x="1994692" y="439550"/>
            <a:ext cx="4688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Table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Legs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: Problem Definition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4701CF-8A8B-48D3-9000-42B8FEA4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25" y="1697935"/>
            <a:ext cx="4285077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2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8B30965-5020-4CAE-874D-8B366C5E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400175"/>
            <a:ext cx="7886700" cy="405765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B24733E-D0F1-400D-AEFE-C997DC4A50EF}"/>
              </a:ext>
            </a:extLst>
          </p:cNvPr>
          <p:cNvSpPr/>
          <p:nvPr/>
        </p:nvSpPr>
        <p:spPr>
          <a:xfrm>
            <a:off x="1636104" y="726421"/>
            <a:ext cx="426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Table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Legs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: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indices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9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D4B526A-6C80-4993-8EA9-D21D953E2315}"/>
              </a:ext>
            </a:extLst>
          </p:cNvPr>
          <p:cNvSpPr/>
          <p:nvPr/>
        </p:nvSpPr>
        <p:spPr>
          <a:xfrm>
            <a:off x="834887" y="1509238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Eliminated</a:t>
            </a:r>
            <a:endParaRPr lang="tr-TR" sz="20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Metals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(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too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heavy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)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Polymers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(not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stiff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enough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)</a:t>
            </a: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Possibilities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Ceramics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,</a:t>
            </a: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wood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,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composites</a:t>
            </a:r>
            <a:endParaRPr lang="tr-TR" sz="20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endParaRPr lang="tr-TR" sz="20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Final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choice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wood</a:t>
            </a:r>
            <a:endParaRPr lang="tr-TR" sz="20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Ceramics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too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brittle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Composites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too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Expensive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Note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higher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constraint</a:t>
            </a:r>
            <a:endParaRPr lang="tr-TR" sz="20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on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modulus</a:t>
            </a:r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919B822-452B-4EFF-9137-43E6370448BF}"/>
              </a:ext>
            </a:extLst>
          </p:cNvPr>
          <p:cNvSpPr/>
          <p:nvPr/>
        </p:nvSpPr>
        <p:spPr>
          <a:xfrm>
            <a:off x="730669" y="284211"/>
            <a:ext cx="4538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Table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Legs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: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sz="24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-BoldMT"/>
              </a:rPr>
              <a:t>selection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C826F1-05A1-4370-A943-916C2751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41" y="986735"/>
            <a:ext cx="5520371" cy="49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76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FB2939-B5CC-4AC9-9735-3E6015B7D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33499"/>
            <a:ext cx="6791325" cy="503061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F2F96BF-2AB5-4A56-A961-D71F6805CFBA}"/>
              </a:ext>
            </a:extLst>
          </p:cNvPr>
          <p:cNvSpPr/>
          <p:nvPr/>
        </p:nvSpPr>
        <p:spPr>
          <a:xfrm>
            <a:off x="1636104" y="726421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index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1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38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B6473A7-17E7-4002-A8A5-580FB9C1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10" y="1297361"/>
            <a:ext cx="7088796" cy="5457859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D2C5A05-A0E5-4728-87C0-300E3E7E84FE}"/>
              </a:ext>
            </a:extLst>
          </p:cNvPr>
          <p:cNvSpPr/>
          <p:nvPr/>
        </p:nvSpPr>
        <p:spPr>
          <a:xfrm>
            <a:off x="1636104" y="726421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index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2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17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56D8AB1-05E2-4A06-9A3A-84FCC285E0F7}"/>
              </a:ext>
            </a:extLst>
          </p:cNvPr>
          <p:cNvSpPr/>
          <p:nvPr/>
        </p:nvSpPr>
        <p:spPr>
          <a:xfrm>
            <a:off x="503583" y="1977313"/>
            <a:ext cx="37277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Outer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surface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heated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by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day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Air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blown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over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inner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surface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to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extract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heat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at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Night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Inner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wall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must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heat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up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~12h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after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outer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wall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728A80-0FFC-4A95-9C67-8CAF16C5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635" y="1262573"/>
            <a:ext cx="5301942" cy="4724166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98A09C62-3B82-4C0C-AC84-ADFCFE60E493}"/>
              </a:ext>
            </a:extLst>
          </p:cNvPr>
          <p:cNvSpPr/>
          <p:nvPr/>
        </p:nvSpPr>
        <p:spPr>
          <a:xfrm>
            <a:off x="1360375" y="676142"/>
            <a:ext cx="318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Example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: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Heat-Storing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Wall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6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D512175-D837-4BF4-951B-ABDB168B0B84}"/>
              </a:ext>
            </a:extLst>
          </p:cNvPr>
          <p:cNvSpPr/>
          <p:nvPr/>
        </p:nvSpPr>
        <p:spPr>
          <a:xfrm>
            <a:off x="834887" y="1897824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Function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Heat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storing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medium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Objective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Maximize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thermal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energy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stored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per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unit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cost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Constraints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Arial-BoldMT"/>
              </a:rPr>
              <a:t>Heat diffusion time ~12h</a:t>
            </a:r>
          </a:p>
          <a:p>
            <a:r>
              <a:rPr lang="en-US" b="1" dirty="0">
                <a:solidFill>
                  <a:srgbClr val="000000"/>
                </a:solidFill>
                <a:latin typeface="Arial-BoldMT"/>
              </a:rPr>
              <a:t>Wall thickness ≤ 0.5 m</a:t>
            </a:r>
          </a:p>
          <a:p>
            <a:r>
              <a:rPr lang="en-US" b="1" dirty="0">
                <a:solidFill>
                  <a:srgbClr val="000000"/>
                </a:solidFill>
                <a:latin typeface="Arial-BoldMT"/>
              </a:rPr>
              <a:t>Working temp </a:t>
            </a:r>
            <a:r>
              <a:rPr lang="en-US" b="1" i="1" dirty="0" err="1">
                <a:solidFill>
                  <a:srgbClr val="000000"/>
                </a:solidFill>
                <a:latin typeface="Arial-BoldItalicMT"/>
              </a:rPr>
              <a:t>T</a:t>
            </a:r>
            <a:r>
              <a:rPr lang="en-US" sz="1200" b="1" i="1" u="none" strike="noStrike" baseline="0" dirty="0" err="1">
                <a:solidFill>
                  <a:srgbClr val="000000"/>
                </a:solidFill>
                <a:latin typeface="Arial-BoldItalicMT"/>
              </a:rPr>
              <a:t>max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&gt;100 C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endParaRPr lang="en-US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Free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sz="2000" b="1" i="0" u="none" strike="noStrike" baseline="0" dirty="0" err="1">
                <a:solidFill>
                  <a:srgbClr val="000000"/>
                </a:solidFill>
                <a:latin typeface="Arial-BoldMT"/>
              </a:rPr>
              <a:t>variables</a:t>
            </a:r>
            <a:r>
              <a:rPr lang="tr-TR" sz="2000" b="1" i="0" u="none" strike="noStrike" baseline="0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Wall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thickness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, </a:t>
            </a:r>
            <a:r>
              <a:rPr lang="tr-TR" b="1" i="1" dirty="0">
                <a:solidFill>
                  <a:srgbClr val="000000"/>
                </a:solidFill>
                <a:latin typeface="Arial-BoldItalicMT"/>
              </a:rPr>
              <a:t>w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Material</a:t>
            </a:r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50DE716-C991-4EB7-8B6B-EDE851AB7891}"/>
              </a:ext>
            </a:extLst>
          </p:cNvPr>
          <p:cNvSpPr/>
          <p:nvPr/>
        </p:nvSpPr>
        <p:spPr>
          <a:xfrm>
            <a:off x="1259515" y="1123987"/>
            <a:ext cx="429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Heat-Storing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Wall: Problem Definition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9D1959-3351-4588-AF46-9F77FFA9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56" y="2114964"/>
            <a:ext cx="3867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0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A98018D-D907-4BF5-BF28-C21F1480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662112"/>
            <a:ext cx="7296150" cy="353377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40C324-7A8C-4E15-B818-F7FA7A009C43}"/>
              </a:ext>
            </a:extLst>
          </p:cNvPr>
          <p:cNvSpPr/>
          <p:nvPr/>
        </p:nvSpPr>
        <p:spPr>
          <a:xfrm>
            <a:off x="1259515" y="1123987"/>
            <a:ext cx="397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Heat-Storing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Wall: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indices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D76C54-23A5-44C8-8765-2FACC865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A015AC-4672-41BE-A8AD-A7334740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D7E26EA-8A80-4AEE-909C-1471C6A6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164615"/>
            <a:ext cx="8719930" cy="65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45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11AC8A1-1FFA-4B4D-9B68-E130D8E6FD67}"/>
              </a:ext>
            </a:extLst>
          </p:cNvPr>
          <p:cNvSpPr/>
          <p:nvPr/>
        </p:nvSpPr>
        <p:spPr>
          <a:xfrm>
            <a:off x="1311965" y="1589615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Eliminated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Foams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Too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porous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Metals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Diffusivity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too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high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Possibilities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Concrete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,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stone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,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brick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,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glass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,</a:t>
            </a:r>
          </a:p>
          <a:p>
            <a:r>
              <a:rPr lang="tr-TR" b="1" dirty="0" err="1">
                <a:solidFill>
                  <a:srgbClr val="000000"/>
                </a:solidFill>
                <a:latin typeface="Arial-BoldMT"/>
              </a:rPr>
              <a:t>titanium</a:t>
            </a:r>
            <a:r>
              <a:rPr lang="tr-TR" b="1" dirty="0">
                <a:solidFill>
                  <a:srgbClr val="000000"/>
                </a:solidFill>
                <a:latin typeface="Arial-BoldMT"/>
              </a:rPr>
              <a:t>(!)</a:t>
            </a:r>
          </a:p>
          <a:p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b="1" dirty="0">
                <a:solidFill>
                  <a:srgbClr val="000000"/>
                </a:solidFill>
                <a:latin typeface="Arial-BoldMT"/>
              </a:rPr>
              <a:t>Final </a:t>
            </a:r>
            <a:r>
              <a:rPr lang="tr-TR" b="1" dirty="0" err="1">
                <a:solidFill>
                  <a:srgbClr val="000000"/>
                </a:solidFill>
                <a:latin typeface="Arial-BoldMT"/>
              </a:rPr>
              <a:t>Choices</a:t>
            </a:r>
            <a:endParaRPr lang="tr-TR" b="1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Concrete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 is</a:t>
            </a: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cheapest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Stone is </a:t>
            </a:r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best</a:t>
            </a:r>
            <a:endParaRPr lang="tr-TR" sz="16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performer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 at</a:t>
            </a:r>
          </a:p>
          <a:p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reasonable</a:t>
            </a:r>
            <a:r>
              <a:rPr lang="tr-TR" sz="1600" b="1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tr-TR" sz="1600" b="1" i="0" u="none" strike="noStrike" baseline="0" dirty="0" err="1">
                <a:solidFill>
                  <a:srgbClr val="000000"/>
                </a:solidFill>
                <a:latin typeface="Arial-BoldMT"/>
              </a:rPr>
              <a:t>price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163951-E1F8-4B2F-900E-680FD84C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39" y="1416857"/>
            <a:ext cx="6315708" cy="501265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098DDB6-D9D9-4B9B-AABC-C440037477C1}"/>
              </a:ext>
            </a:extLst>
          </p:cNvPr>
          <p:cNvSpPr/>
          <p:nvPr/>
        </p:nvSpPr>
        <p:spPr>
          <a:xfrm>
            <a:off x="1118869" y="434874"/>
            <a:ext cx="420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latin typeface="Arial-BoldMT"/>
              </a:rPr>
              <a:t>Heat-Storing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Wall: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Material</a:t>
            </a:r>
            <a:r>
              <a:rPr lang="tr-TR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-BoldMT"/>
              </a:rPr>
              <a:t>Selection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9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D1A065-07B0-4976-AED3-F3E0281A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56091E-B23C-4A77-9554-431815FF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272D71B-3DE4-4D0A-860E-977110F95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2" y="204212"/>
            <a:ext cx="8789200" cy="65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B8D2AF-9F37-4B77-A905-651C65C0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CDE132-8609-42AC-B7C5-6B049D55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FC26C7-8AD8-4F53-8666-35C9846F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50486"/>
            <a:ext cx="8893633" cy="67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236</Words>
  <Application>Microsoft Office PowerPoint</Application>
  <PresentationFormat>Geniş ekran</PresentationFormat>
  <Paragraphs>94</Paragraphs>
  <Slides>70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7" baseType="lpstr">
      <vt:lpstr>Arial</vt:lpstr>
      <vt:lpstr>Arial-BoldItalicMT</vt:lpstr>
      <vt:lpstr>Arial-BoldMT</vt:lpstr>
      <vt:lpstr>Calibri</vt:lpstr>
      <vt:lpstr>Calibri Light</vt:lpstr>
      <vt:lpstr>Wingdings-Regular</vt:lpstr>
      <vt:lpstr>Office Teması</vt:lpstr>
      <vt:lpstr>MSE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11</cp:revision>
  <dcterms:created xsi:type="dcterms:W3CDTF">2017-10-15T14:04:27Z</dcterms:created>
  <dcterms:modified xsi:type="dcterms:W3CDTF">2017-10-15T18:04:43Z</dcterms:modified>
</cp:coreProperties>
</file>